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4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95" r:id="rId12"/>
    <p:sldId id="263" r:id="rId13"/>
    <p:sldId id="264" r:id="rId14"/>
    <p:sldId id="265" r:id="rId15"/>
    <p:sldId id="271" r:id="rId16"/>
    <p:sldId id="273" r:id="rId17"/>
    <p:sldId id="276" r:id="rId18"/>
    <p:sldId id="277" r:id="rId19"/>
    <p:sldId id="280" r:id="rId20"/>
    <p:sldId id="281" r:id="rId21"/>
    <p:sldId id="284" r:id="rId22"/>
    <p:sldId id="283" r:id="rId23"/>
    <p:sldId id="269" r:id="rId24"/>
    <p:sldId id="270" r:id="rId25"/>
    <p:sldId id="285" r:id="rId26"/>
    <p:sldId id="287" r:id="rId27"/>
    <p:sldId id="289" r:id="rId28"/>
    <p:sldId id="291" r:id="rId29"/>
    <p:sldId id="292" r:id="rId30"/>
    <p:sldId id="293" r:id="rId31"/>
    <p:sldId id="294" r:id="rId3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382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Logistics Optimization using Data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10326"/>
            <a:ext cx="462879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End-to-End Analytics Case Study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20481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: Harisha | Data Analyst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2287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MySQL | Python | Statistics |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152" y="507683"/>
            <a:ext cx="7636431" cy="576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Shipment Performance Analysis :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6152" y="1453872"/>
            <a:ext cx="13338096" cy="2953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 Evaluate shipment reliability and delay distribution.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52" y="1956911"/>
            <a:ext cx="7247215" cy="445650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07632" y="6443901"/>
            <a:ext cx="184547" cy="184547"/>
          </a:xfrm>
          <a:prstGeom prst="roundRect">
            <a:avLst>
              <a:gd name="adj" fmla="val 9910"/>
            </a:avLst>
          </a:prstGeom>
          <a:solidFill>
            <a:srgbClr val="151738"/>
          </a:solidFill>
        </p:spPr>
      </p:sp>
      <p:sp>
        <p:nvSpPr>
          <p:cNvPr id="6" name="Text 3"/>
          <p:cNvSpPr/>
          <p:nvPr/>
        </p:nvSpPr>
        <p:spPr>
          <a:xfrm>
            <a:off x="2253139" y="6443901"/>
            <a:ext cx="707112" cy="1846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3744992" y="6443901"/>
            <a:ext cx="184547" cy="184547"/>
          </a:xfrm>
          <a:prstGeom prst="roundRect">
            <a:avLst>
              <a:gd name="adj" fmla="val 9910"/>
            </a:avLst>
          </a:prstGeom>
          <a:solidFill>
            <a:srgbClr val="363C94"/>
          </a:solidFill>
        </p:spPr>
      </p:sp>
      <p:sp>
        <p:nvSpPr>
          <p:cNvPr id="8" name="Text 5"/>
          <p:cNvSpPr/>
          <p:nvPr/>
        </p:nvSpPr>
        <p:spPr>
          <a:xfrm>
            <a:off x="3990499" y="6443901"/>
            <a:ext cx="803791" cy="1846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Transit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579150" y="6443901"/>
            <a:ext cx="184547" cy="184547"/>
          </a:xfrm>
          <a:prstGeom prst="roundRect">
            <a:avLst>
              <a:gd name="adj" fmla="val 9910"/>
            </a:avLst>
          </a:prstGeom>
          <a:solidFill>
            <a:srgbClr val="7A7FCE"/>
          </a:solidFill>
        </p:spPr>
      </p:sp>
      <p:sp>
        <p:nvSpPr>
          <p:cNvPr id="10" name="Text 7"/>
          <p:cNvSpPr/>
          <p:nvPr/>
        </p:nvSpPr>
        <p:spPr>
          <a:xfrm>
            <a:off x="5824657" y="6443901"/>
            <a:ext cx="824984" cy="1846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Delivered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6152" y="6836212"/>
            <a:ext cx="13338096" cy="886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reveals that 35% of shipments experience delays, a significant portion impacting operational efficiency. Approximately 31.2% of shipments are currently in transit, while 33.8% have been successfully delivered. This distribution highlights the critical need to address delay factors to improve overall delivery performance and customer satisfaction.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8885634" cy="587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Impact of Delayed Shipments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7820" y="1480066"/>
            <a:ext cx="13314759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the direct financial consequences of shipment delays reveals a significant portion of revenue is consistently at risk, impacting overall profitability and customer trust.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771775" y="3514725"/>
            <a:ext cx="2311837" cy="469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56.9%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053" y="2339935"/>
            <a:ext cx="2819400" cy="28194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52963" y="5394127"/>
            <a:ext cx="2349579" cy="2936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at Risk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7820" y="5800487"/>
            <a:ext cx="6539865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Portion of revenue directly impacted by shipment delays, leading to potential customer dissatisfaction and lost sales opportunities.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46550" y="3514725"/>
            <a:ext cx="2311837" cy="469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43.1%</a:t>
            </a:r>
            <a:endParaRPr lang="en-US" sz="3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828" y="2339935"/>
            <a:ext cx="2819400" cy="28194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527738" y="5394127"/>
            <a:ext cx="2349579" cy="2936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On-Time Revenue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432596" y="5800487"/>
            <a:ext cx="6539984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generated from shipments delivered on schedule, reflecting reliable service and positive customer experiences.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57820" y="6613446"/>
            <a:ext cx="13314759" cy="1099304"/>
          </a:xfrm>
          <a:prstGeom prst="roundRect">
            <a:avLst>
              <a:gd name="adj" fmla="val 7181"/>
            </a:avLst>
          </a:prstGeom>
          <a:solidFill>
            <a:srgbClr val="C7C9EA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01" y="6897172"/>
            <a:ext cx="234910" cy="1878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68492" y="6848237"/>
            <a:ext cx="12516207" cy="601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estimated revenue loss due to these delays amounts to approximately 170059.0 annually, underscoring the urgent need for optimization.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7115413" cy="5788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Factors in Shipment Delays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8295" y="1458635"/>
            <a:ext cx="13333809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primary reasons behind shipment delays is crucial for improving logistics efficiency. Our analysis reveals both direct causes and the impact of traffic conditions.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8295" y="2444829"/>
            <a:ext cx="2315647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 Delay Drivers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295" y="2942630"/>
            <a:ext cx="6440924" cy="36068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8295" y="6757868"/>
            <a:ext cx="6440924" cy="889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conditions lead as the top external cause, closely followed by instances where no specific reason was recorded. Traffic and mechanical failures contribute significantly as well.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8801" y="2444829"/>
            <a:ext cx="3524845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Traffic Status Impact on Delays</a:t>
            </a: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1" y="2942630"/>
            <a:ext cx="6440924" cy="36068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48801" y="6757868"/>
            <a:ext cx="6440924" cy="889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Heavy traffic is by far the biggest contributor to delays related to road conditions, indicating critical congestion points. Detours and even seemingly clear traffic also account for a notable number of delays.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462" y="360998"/>
            <a:ext cx="7939564" cy="4102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Warehouse Waiting Times: A Key Driver of Delays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9462" y="1033820"/>
            <a:ext cx="13711476" cy="2100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statistical analysis, validated by T-test results, reveals a significant correlation: delayed shipments consistently exhibit higher waiting times within warehouses.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59462" y="1391483"/>
            <a:ext cx="13711476" cy="557689"/>
          </a:xfrm>
          <a:prstGeom prst="roundRect">
            <a:avLst>
              <a:gd name="adj" fmla="val 9888"/>
            </a:avLst>
          </a:prstGeom>
          <a:solidFill>
            <a:srgbClr val="C7C9EA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669" y="1592937"/>
            <a:ext cx="164068" cy="1312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5944" y="1555432"/>
            <a:ext cx="13153787" cy="2100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finding strongly suggests that optimizing and reducing these internal waiting periods is a direct and proven strategy to mitigate overall shipment delays.</a:t>
            </a:r>
            <a:endParaRPr lang="en-US" sz="1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62" y="2096810"/>
            <a:ext cx="11554420" cy="6302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893"/>
            <a:ext cx="569976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79834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5" name="Shape 2"/>
          <p:cNvSpPr/>
          <p:nvPr/>
        </p:nvSpPr>
        <p:spPr>
          <a:xfrm>
            <a:off x="6760012" y="27197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6" name="Shape 3"/>
          <p:cNvSpPr/>
          <p:nvPr/>
        </p:nvSpPr>
        <p:spPr>
          <a:xfrm>
            <a:off x="6280190" y="2479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522339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5577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Peak Hours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048119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PM – 7 PM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10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11" name="Shape 8"/>
          <p:cNvSpPr/>
          <p:nvPr/>
        </p:nvSpPr>
        <p:spPr>
          <a:xfrm>
            <a:off x="6280190" y="386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907155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942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Days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432935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Tuesdays &amp; Saturdays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4893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</p:spPr>
      </p:sp>
      <p:sp>
        <p:nvSpPr>
          <p:cNvPr id="16" name="Shape 13"/>
          <p:cNvSpPr/>
          <p:nvPr/>
        </p:nvSpPr>
        <p:spPr>
          <a:xfrm>
            <a:off x="6280190" y="52494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29197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3273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Seasonal Spikes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817751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June–July (summer)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280190" y="643580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Adjust scheduling &amp; staffing to mitigate peaks.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319" y="507802"/>
            <a:ext cx="10900053" cy="5762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Shipment Delay Patterns: Weekday vs. Weekend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5319" y="1452801"/>
            <a:ext cx="13339763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indicates a consistent rate of shipment delays, whether operations occur on weekdays or weekends, suggesting underlying issues not tied to the day of the week.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319" y="2250281"/>
            <a:ext cx="7429738" cy="382571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362319" y="6075998"/>
            <a:ext cx="184309" cy="184309"/>
          </a:xfrm>
          <a:prstGeom prst="roundRect">
            <a:avLst>
              <a:gd name="adj" fmla="val 9922"/>
            </a:avLst>
          </a:prstGeom>
          <a:solidFill>
            <a:srgbClr val="151738"/>
          </a:solidFill>
        </p:spPr>
      </p:sp>
      <p:sp>
        <p:nvSpPr>
          <p:cNvPr id="6" name="Text 3"/>
          <p:cNvSpPr/>
          <p:nvPr/>
        </p:nvSpPr>
        <p:spPr>
          <a:xfrm>
            <a:off x="2607588" y="6075998"/>
            <a:ext cx="1676400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Shipments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436388" y="6075998"/>
            <a:ext cx="184309" cy="184309"/>
          </a:xfrm>
          <a:prstGeom prst="roundRect">
            <a:avLst>
              <a:gd name="adj" fmla="val 9922"/>
            </a:avLst>
          </a:prstGeom>
          <a:solidFill>
            <a:srgbClr val="393F9B"/>
          </a:solidFill>
        </p:spPr>
      </p:sp>
      <p:sp>
        <p:nvSpPr>
          <p:cNvPr id="8" name="Text 5"/>
          <p:cNvSpPr/>
          <p:nvPr/>
        </p:nvSpPr>
        <p:spPr>
          <a:xfrm>
            <a:off x="4681657" y="6075998"/>
            <a:ext cx="1394579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Shipments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5319" y="6836688"/>
            <a:ext cx="13339763" cy="885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a higher volume of total and delayed shipments on weekdays, the percentage of delays remains remarkably similar: 56.48% for weekdays versus 56.93% for weekends. This suggests that the root causes of delays are not inherently linked to operational differences between these periods, but rather to systemic factors affecting all active shipping days.</a:t>
            </a:r>
            <a:endParaRPr lang="en-US" sz="1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007"/>
            <a:ext cx="7047071" cy="707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Asset Utilization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90681" y="3255764"/>
            <a:ext cx="2784634" cy="565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048" y="1840825"/>
            <a:ext cx="3396020" cy="33960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2929" y="5519738"/>
            <a:ext cx="3000256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Under-utilized Trucks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2361" y="6009203"/>
            <a:ext cx="6381393" cy="362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 than 50% utilization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4966" y="3255764"/>
            <a:ext cx="2784634" cy="565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333" y="1840825"/>
            <a:ext cx="3396020" cy="33960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32344" y="5519738"/>
            <a:ext cx="2829997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Over-utilized Trucks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646" y="6009203"/>
            <a:ext cx="6381393" cy="362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than 90% utilization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2361" y="6626185"/>
            <a:ext cx="13045678" cy="362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Uneven workloads lead to higher maintenance risk.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2361" y="7243167"/>
            <a:ext cx="13045678" cy="362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Balance fleet utilization and schedule rotations.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277" y="543163"/>
            <a:ext cx="6418778" cy="617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Individual Truck Utilization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277" y="1555194"/>
            <a:ext cx="13247846" cy="631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detailed look at the average utilization percentage for each truck in the fleet reveals consistent performance, with most assets operating within a tight efficiency range.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277" y="2409349"/>
            <a:ext cx="7645003" cy="44253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1277" y="7056834"/>
            <a:ext cx="13247846" cy="631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most trucks maintain a high average utilization around 80%, Truck_5 shows slightly lower usage. Optimizing the distribution of tasks could help elevate its efficiency closer to the fleet average.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4237"/>
            <a:ext cx="993790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Weather's Limited Impact on Delays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664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Contrary to common assumptions, our analysis reveals that environmental conditions like temperature and humidity have a negligible effect on shipment delays.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5760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792260"/>
            <a:ext cx="339268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Temperature Correlation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282678"/>
            <a:ext cx="552914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very weak negative correlation of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-0.038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found between temperature and logistics delays, indicating temperature changes do not significantly influence delays.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65760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792260"/>
            <a:ext cx="28769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Humidity Correlation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282678"/>
            <a:ext cx="55292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Humidity showed an almost zero correlation of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-0.0005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logistics delays, indicating no practical relationship.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98943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suggests that resources may be better allocated to addressing other, more impactful delay drivers rather than weather-related factors.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1121497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Asset Performance: Utilization Extremes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478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assets at the extreme ends of utilization helps pinpoint efficiency gains and mitigate risks.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6184"/>
            <a:ext cx="6379607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2480905" y="4787979"/>
            <a:ext cx="30052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Under-utilized Trucks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78398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trucks currently fall below 50% utilization, indicating an efficient and optimized base deployment of our fleet.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756184"/>
            <a:ext cx="6379726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238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9229130" y="47879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Over-utilized Trucks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5278398"/>
            <a:ext cx="637972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Approximately 238 trucks consistently operate above 90% utilization, leading to increased wear, maintenance demands, and potential for driver fatigue.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40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Context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9808"/>
            <a:ext cx="4196358" cy="2932390"/>
          </a:xfrm>
          <a:prstGeom prst="roundRect">
            <a:avLst>
              <a:gd name="adj" fmla="val 32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642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54661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InsightFleet Logistics – mid-sized (1000) provider operating across 10 states.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29808"/>
            <a:ext cx="4196358" cy="2932390"/>
          </a:xfrm>
          <a:prstGeom prst="roundRect">
            <a:avLst>
              <a:gd name="adj" fmla="val 32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4642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954661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shipment delays and long warehouse wait times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451396" y="4759762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Under- or over-utilized fleet assets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5564862"/>
            <a:ext cx="372749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operational visibility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29808"/>
            <a:ext cx="4196358" cy="2932390"/>
          </a:xfrm>
          <a:prstGeom prst="roundRect">
            <a:avLst>
              <a:gd name="adj" fmla="val 32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4642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3954661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customer satisfaction, higher costs, and delivery inconsistencies.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742474"/>
            <a:ext cx="13161169" cy="1312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Segments: Delay Rates Remain Consistent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2474357"/>
            <a:ext cx="13161169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Contrary to expectations, statistical analysis reveals no significant difference in shipment delay rates across various customer segments, whether they are low, medium, or high-frequency buyers.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616" y="3381970"/>
            <a:ext cx="4247078" cy="3197423"/>
          </a:xfrm>
          <a:prstGeom prst="roundRect">
            <a:avLst>
              <a:gd name="adj" fmla="val 27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52143" y="3599497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4950BC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260" y="3737253"/>
            <a:ext cx="283369" cy="3542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2143" y="4439126"/>
            <a:ext cx="2974538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Low-Frequency Buyers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2143" y="4892993"/>
            <a:ext cx="3812024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 Rate: 55.27%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52143" y="5354598"/>
            <a:ext cx="3812024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fewer purchases experience similar delay percentages.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1601" y="3381970"/>
            <a:ext cx="4247078" cy="3197423"/>
          </a:xfrm>
          <a:prstGeom prst="roundRect">
            <a:avLst>
              <a:gd name="adj" fmla="val 27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09128" y="3599497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4950BC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45" y="3737253"/>
            <a:ext cx="283369" cy="35421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09128" y="4439126"/>
            <a:ext cx="3485674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Medium-Frequency Buyers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5409128" y="4892993"/>
            <a:ext cx="3812024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 Rate: 61.82%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5409128" y="5354598"/>
            <a:ext cx="3812024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segment with moderate purchase activity also faces comparable delays.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9648587" y="3381970"/>
            <a:ext cx="4247198" cy="3197423"/>
          </a:xfrm>
          <a:prstGeom prst="roundRect">
            <a:avLst>
              <a:gd name="adj" fmla="val 27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866114" y="3599497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4950BC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231" y="3737253"/>
            <a:ext cx="283369" cy="35421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66114" y="4439126"/>
            <a:ext cx="304204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High-Frequency Buyers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9866114" y="4892993"/>
            <a:ext cx="3812143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 Rate: 54.13%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9866114" y="5354598"/>
            <a:ext cx="3812143" cy="1007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most loyal customers encounter delays at a rate consistent with other segments.</a:t>
            </a:r>
            <a:endParaRPr lang="en-US" sz="1650" dirty="0"/>
          </a:p>
        </p:txBody>
      </p:sp>
      <p:sp>
        <p:nvSpPr>
          <p:cNvPr id="22" name="Text 17"/>
          <p:cNvSpPr/>
          <p:nvPr/>
        </p:nvSpPr>
        <p:spPr>
          <a:xfrm>
            <a:off x="734616" y="6815495"/>
            <a:ext cx="13161169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indicates that loyalty level (frequency of purchase) does not significantly alter the chance of a shipment delay, suggesting that systemic issues affect all customer groups equally.</a:t>
            </a:r>
            <a:endParaRPr lang="en-US" sz="16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3407"/>
            <a:ext cx="835580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581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62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On-time Rate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70581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35562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 Reasons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70581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3556278"/>
            <a:ext cx="30324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Waiting Time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677995" y="4046696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≈120 mins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632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136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Fleet Utilization</a:t>
            </a:r>
            <a:endParaRPr lang="en-US" sz="2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863227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235893" y="57136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at Risk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793790" y="632317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Features: Interactive drill-downs and real-time alerts for high-delay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 38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462280"/>
            <a:ext cx="11988165" cy="6992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6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235" y="612140"/>
            <a:ext cx="11453495" cy="7025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Picture 4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605" y="247650"/>
            <a:ext cx="12115800" cy="7642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620768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195632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2309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Traffic Congestion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721412"/>
            <a:ext cx="123057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#1 delay cause (327 cases)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530906" y="3615809"/>
            <a:ext cx="34562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Warehouse Waiting Time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530906" y="4106228"/>
            <a:ext cx="123057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bottleneck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Weather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123057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factor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6350079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3854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Fleet Imbalance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6875859"/>
            <a:ext cx="123057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efficiency issue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6094690" cy="551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Recommendations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Route Optimization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live GPS routing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399347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 Waiting Times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loading/unloading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Peak Planning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 more staff Tue/Sat and afternoons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Fleet Balancing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truck assignments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Retention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medium-frequency clients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KPI Monitoring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"Revenue at Risk" continuously</a:t>
            </a:r>
            <a:endParaRPr lang="en-US" sz="13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3075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&amp; Projected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real-time traffic &amp; weather APIs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predictive maintenance models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delay alerts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dashboard reviews with management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delays by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20–25%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fleet balance by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on-time delivery satisfaction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data-driven logistics strategy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682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761"/>
            <a:ext cx="7556421" cy="9070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Turning logistics challenges into data-driven opportunities.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071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965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 Reduce shipment delays and optimize asset performance using data-driven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106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5260" y="395311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988475"/>
            <a:ext cx="55636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Shipment performance and delay trends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8745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491704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952405"/>
            <a:ext cx="58371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Fleet utilization and Operational efficiency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280190" y="58384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588097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017306" y="5916335"/>
            <a:ext cx="474606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impact and revenue risk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 Requirements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31961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Shipment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delay causes, measure delivery reliability, and estimate revenue at risk.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284868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Patterns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peak congestion hours and day/month delay patterns.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Asset Utilization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under- and over-utilized trucks.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</p:spPr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</p:spPr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</p:spPr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391025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&amp; Revenue Impact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which customer segments face the most delays.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233" y="418624"/>
            <a:ext cx="3888462" cy="472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Methodology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33" y="1287899"/>
            <a:ext cx="378023" cy="378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9233" y="1854875"/>
            <a:ext cx="1890117" cy="2363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MySQL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29233" y="2242423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and query logistics data, generate KPIs.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3" y="2786777"/>
            <a:ext cx="378023" cy="3780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33" y="3353753"/>
            <a:ext cx="1890117" cy="2363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29233" y="3741301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EDA, data cleaning, statistical tests.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3" y="4285655"/>
            <a:ext cx="378023" cy="3780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9233" y="4852630"/>
            <a:ext cx="1890117" cy="2363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Statistics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529233" y="5240179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 and hypothesis analysis.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3" y="5784532"/>
            <a:ext cx="378023" cy="3780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29233" y="6351508"/>
            <a:ext cx="1890117" cy="2363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529233" y="6739057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KPIs and interactive dashboards.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7507248" y="1269087"/>
            <a:ext cx="1890117" cy="2363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Highlights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507248" y="1656636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Date and time when the shipment event was recorded.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7507248" y="2034659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Asset_ID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Unique identifier for each truck/vehicle (e.g., Truck_1, Truck_2).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7507248" y="2412683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Latitude &amp; Longitude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GPS coordinates of the truck/asset.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507248" y="2790706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Inventory_Level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 actual stock level carried by the asset at that timestamp.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7507248" y="3168729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Shipment_Status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Status of the shipment (e.g., "In Transit", "Delivered", "Pending").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7507248" y="3546753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temperature recorded during transport.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7507248" y="3924776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Humidity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Humidity level during shipment.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7507248" y="4302800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Traffic_Status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Traffic condition faced during transport (e.g., "Clear", "Heavy", "Detour").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7507248" y="4680823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Waiting_Time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:Time spent idle (e.g., at checkpoints, warehouses, or traffic).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7507248" y="5058847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User_Transaction_Amount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Monetary value of a single customer transaction.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7507248" y="5436870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User_Purchase_Frequency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Number of purchases made by a user in a given period.</a:t>
            </a:r>
            <a:endParaRPr lang="en-US" sz="1150" dirty="0"/>
          </a:p>
        </p:txBody>
      </p:sp>
      <p:sp>
        <p:nvSpPr>
          <p:cNvPr id="27" name="Text 21"/>
          <p:cNvSpPr/>
          <p:nvPr/>
        </p:nvSpPr>
        <p:spPr>
          <a:xfrm>
            <a:off x="7507248" y="5814893"/>
            <a:ext cx="6601539" cy="483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Logistics_Delay_Reason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Recorded reason for shipment delay (e.g., "Traffic", "Weather", "Mechanical Issue").</a:t>
            </a:r>
            <a:endParaRPr lang="en-US" sz="1150" dirty="0"/>
          </a:p>
        </p:txBody>
      </p:sp>
      <p:sp>
        <p:nvSpPr>
          <p:cNvPr id="28" name="Text 22"/>
          <p:cNvSpPr/>
          <p:nvPr/>
        </p:nvSpPr>
        <p:spPr>
          <a:xfrm>
            <a:off x="7507248" y="6434852"/>
            <a:ext cx="6601539" cy="483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Asset_Utilization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Percentage of truck capacity utilized (e.g., 80% means truck is almost full).</a:t>
            </a:r>
            <a:endParaRPr lang="en-US" sz="1150" dirty="0"/>
          </a:p>
        </p:txBody>
      </p:sp>
      <p:sp>
        <p:nvSpPr>
          <p:cNvPr id="29" name="Text 23"/>
          <p:cNvSpPr/>
          <p:nvPr/>
        </p:nvSpPr>
        <p:spPr>
          <a:xfrm>
            <a:off x="7507248" y="7054810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Demand_Forecast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Predicted demand (forecasted inventory requirement).</a:t>
            </a:r>
            <a:endParaRPr lang="en-US" sz="1150" dirty="0"/>
          </a:p>
        </p:txBody>
      </p:sp>
      <p:sp>
        <p:nvSpPr>
          <p:cNvPr id="30" name="Text 24"/>
          <p:cNvSpPr/>
          <p:nvPr/>
        </p:nvSpPr>
        <p:spPr>
          <a:xfrm>
            <a:off x="7507248" y="7432834"/>
            <a:ext cx="6601539" cy="241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15.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Logistics_Delay 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Binary indicator (0 = On time, 1 = Delayed).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310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62043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3818" y="22888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3818" y="2779276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duplicates &amp; handled missing values.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649742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73979" y="38765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 Timestamps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73979" y="4366974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timestamps to datetime.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237440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14260" y="54642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Verify Integrity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14260" y="5954673"/>
            <a:ext cx="642235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data integrity and summary stats.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85347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 Clean, structured dataset ready for EDA.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9894"/>
            <a:ext cx="88823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88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Correlation Insights: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33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single variable strongly affects delays.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55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Delays likely result from multiple factors (traffic, waiting time, utilization).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772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linear correlations suggest complex operational dynamics.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255776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599867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539264"/>
            <a:ext cx="120788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 Delays are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multifactorial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not driven by a single metric.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Picture 4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525" y="384175"/>
            <a:ext cx="12076430" cy="755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6558677" cy="5762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Questions Explored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13339524" cy="110644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298" y="1475423"/>
            <a:ext cx="737592" cy="1060728"/>
          </a:xfrm>
          <a:prstGeom prst="roundRect">
            <a:avLst>
              <a:gd name="adj" fmla="val 6782"/>
            </a:avLst>
          </a:prstGeom>
          <a:solidFill>
            <a:srgbClr val="DADBF1"/>
          </a:solidFill>
        </p:spPr>
      </p:sp>
      <p:sp>
        <p:nvSpPr>
          <p:cNvPr id="5" name="Text 3"/>
          <p:cNvSpPr/>
          <p:nvPr/>
        </p:nvSpPr>
        <p:spPr>
          <a:xfrm>
            <a:off x="894993" y="1832848"/>
            <a:ext cx="276582" cy="345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90199" y="1659731"/>
            <a:ext cx="12371903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proportion of shipments are delayed?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5438" y="2743319"/>
            <a:ext cx="13339524" cy="110644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8298" y="2766179"/>
            <a:ext cx="737592" cy="1060728"/>
          </a:xfrm>
          <a:prstGeom prst="roundRect">
            <a:avLst>
              <a:gd name="adj" fmla="val 6782"/>
            </a:avLst>
          </a:prstGeom>
          <a:solidFill>
            <a:srgbClr val="DADBF1"/>
          </a:solidFill>
        </p:spPr>
      </p:sp>
      <p:sp>
        <p:nvSpPr>
          <p:cNvPr id="9" name="Text 7"/>
          <p:cNvSpPr/>
          <p:nvPr/>
        </p:nvSpPr>
        <p:spPr>
          <a:xfrm>
            <a:off x="894993" y="3123605"/>
            <a:ext cx="276582" cy="345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590199" y="2950488"/>
            <a:ext cx="12371903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variables most influence delay occurrence?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5438" y="4034076"/>
            <a:ext cx="13339524" cy="110644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68298" y="4056936"/>
            <a:ext cx="737592" cy="1060728"/>
          </a:xfrm>
          <a:prstGeom prst="roundRect">
            <a:avLst>
              <a:gd name="adj" fmla="val 6782"/>
            </a:avLst>
          </a:prstGeom>
          <a:solidFill>
            <a:srgbClr val="DADBF1"/>
          </a:solidFill>
        </p:spPr>
      </p:sp>
      <p:sp>
        <p:nvSpPr>
          <p:cNvPr id="13" name="Text 11"/>
          <p:cNvSpPr/>
          <p:nvPr/>
        </p:nvSpPr>
        <p:spPr>
          <a:xfrm>
            <a:off x="894993" y="4414361"/>
            <a:ext cx="276582" cy="345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590199" y="4241244"/>
            <a:ext cx="12371903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delays vary across days/times/seasons?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5438" y="5324832"/>
            <a:ext cx="13339524" cy="110644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68298" y="5347692"/>
            <a:ext cx="737592" cy="1060728"/>
          </a:xfrm>
          <a:prstGeom prst="roundRect">
            <a:avLst>
              <a:gd name="adj" fmla="val 6782"/>
            </a:avLst>
          </a:prstGeom>
          <a:solidFill>
            <a:srgbClr val="DADBF1"/>
          </a:solidFill>
        </p:spPr>
      </p:sp>
      <p:sp>
        <p:nvSpPr>
          <p:cNvPr id="17" name="Text 15"/>
          <p:cNvSpPr/>
          <p:nvPr/>
        </p:nvSpPr>
        <p:spPr>
          <a:xfrm>
            <a:off x="894993" y="5705118"/>
            <a:ext cx="276582" cy="345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590199" y="5532001"/>
            <a:ext cx="12371903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customer segments are most impacted?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45438" y="6615589"/>
            <a:ext cx="13339524" cy="110644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68298" y="6638449"/>
            <a:ext cx="737592" cy="1060728"/>
          </a:xfrm>
          <a:prstGeom prst="roundRect">
            <a:avLst>
              <a:gd name="adj" fmla="val 6782"/>
            </a:avLst>
          </a:prstGeom>
          <a:solidFill>
            <a:srgbClr val="DADBF1"/>
          </a:solidFill>
        </p:spPr>
      </p:sp>
      <p:sp>
        <p:nvSpPr>
          <p:cNvPr id="21" name="Text 19"/>
          <p:cNvSpPr/>
          <p:nvPr/>
        </p:nvSpPr>
        <p:spPr>
          <a:xfrm>
            <a:off x="894993" y="6995874"/>
            <a:ext cx="276582" cy="345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590199" y="6822758"/>
            <a:ext cx="12371903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portion of revenue is threatened by delays?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9700</Words>
  <Application>WPS Presentation</Application>
  <PresentationFormat>On-screen Show (16:9)</PresentationFormat>
  <Paragraphs>420</Paragraphs>
  <Slides>28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harisha</cp:lastModifiedBy>
  <cp:revision>5</cp:revision>
  <dcterms:created xsi:type="dcterms:W3CDTF">2025-10-07T07:47:00Z</dcterms:created>
  <dcterms:modified xsi:type="dcterms:W3CDTF">2025-10-23T16:35:01Z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0E00D03080E84A8F979C09E0FFA93D3A_13</vt:lpwstr>
  </property>
  <property fmtid="{D5CDD505-2E9C-101B-9397-08002B2CF9AE}" pid="3" name="KSOProductBuildVer">
    <vt:lpwstr>1033-12.2.0.23131</vt:lpwstr>
  </property>
</Properties>
</file>